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4" r:id="rId3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7" Type="http://schemas.openxmlformats.org/officeDocument/2006/relationships/slide" Target="slides/slide19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image" Target="../media/image351.png"/><Relationship Id="rId3" Type="http://schemas.openxmlformats.org/officeDocument/2006/relationships/image" Target="../media/image352.png"/><Relationship Id="rId4" Type="http://schemas.openxmlformats.org/officeDocument/2006/relationships/image" Target="../media/image353.png"/><Relationship Id="rId5" Type="http://schemas.openxmlformats.org/officeDocument/2006/relationships/image" Target="../media/image354.png"/><Relationship Id="rId6" Type="http://schemas.openxmlformats.org/officeDocument/2006/relationships/image" Target="../media/image355.png"/></Relationships>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12290" name="Line 2">
            <a:extLst>
              <a:ext uri="{FF2B5EF4-FFF2-40B4-BE49-F238E27FC236}">
                <a16:creationId xmlns:a16="http://schemas.microsoft.com/office/drawing/2014/main" id="{6BE2CBA8-7F1C-C525-8B8E-D9AEB5A2D2CB}"/>
              </a:ext>
            </a:extLst>
          </p:cNvPr>
          <p:cNvSpPr>
            <a:spLocks noChangeShapeType="1"/>
          </p:cNvSpPr>
          <p:nvPr/>
        </p:nvSpPr>
        <p:spPr bwMode="auto">
          <a:xfrm>
            <a:off x="3287713" y="3287713"/>
            <a:ext cx="4343400" cy="0"/>
          </a:xfrm>
          <a:prstGeom prst="line">
            <a:avLst/>
          </a:prstGeom>
          <a:noFill/>
          <a:ln w="38100">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291" name="Text Box 3">
            <a:extLst>
              <a:ext uri="{FF2B5EF4-FFF2-40B4-BE49-F238E27FC236}">
                <a16:creationId xmlns:a16="http://schemas.microsoft.com/office/drawing/2014/main" id="{BAB213BB-BAB2-FAD4-D2A1-EA110680414B}"/>
              </a:ext>
            </a:extLst>
          </p:cNvPr>
          <p:cNvSpPr txBox="1">
            <a:spLocks noChangeArrowheads="1"/>
          </p:cNvSpPr>
          <p:nvPr/>
        </p:nvSpPr>
        <p:spPr bwMode="auto">
          <a:xfrm>
            <a:off x="1066800" y="455613"/>
            <a:ext cx="7086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Smooth transitions toward GOES-R: Simulation of high temporal resolution imagery using advanced morphing algorithms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600" b="1"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Anthony J. Wimmers (</a:t>
            </a:r>
            <a:r>
              <a:rPr kumimoji="0" lang="en-US" altLang="zh-CN" sz="1200" b="0" i="1"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wimmers@ssec.wisc.edu</a:t>
            </a: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University of Wisconsin – Cooperative Institute for Meteorological Satellite Studies (UW-CIMSS)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Madison, Wisconsin</a:t>
            </a:r>
            <a:endParaRPr kumimoji="0" lang="en-US" altLang="zh-CN" sz="1200" b="0" i="0" u="none" strike="noStrike" kern="1200" cap="none" spc="0" normalizeH="0" baseline="0" noProof="0">
              <a:ln>
                <a:noFill/>
              </a:ln>
              <a:solidFill>
                <a:srgbClr val="FFFF99"/>
              </a:solidFill>
              <a:effectLst/>
              <a:uLnTx/>
              <a:uFillTx/>
              <a:latin typeface="Times New Roman" panose="02020603050405020304" pitchFamily="18" charset="0"/>
              <a:ea typeface="宋体" panose="02010600030101010101" pitchFamily="2" charset="-122"/>
              <a:cs typeface="+mn-cs"/>
            </a:endParaRPr>
          </a:p>
        </p:txBody>
      </p:sp>
      <p:pic>
        <p:nvPicPr>
          <p:cNvPr id="12292" name="Picture 4">
            <a:extLst>
              <a:ext uri="{FF2B5EF4-FFF2-40B4-BE49-F238E27FC236}">
                <a16:creationId xmlns:a16="http://schemas.microsoft.com/office/drawing/2014/main" id="{47A3FD30-346E-1334-4EBB-0E5E5CCFF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5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3" name="Text Box 5">
            <a:extLst>
              <a:ext uri="{FF2B5EF4-FFF2-40B4-BE49-F238E27FC236}">
                <a16:creationId xmlns:a16="http://schemas.microsoft.com/office/drawing/2014/main" id="{732BFC42-0446-F34E-5829-E26B3206FC7A}"/>
              </a:ext>
            </a:extLst>
          </p:cNvPr>
          <p:cNvSpPr txBox="1">
            <a:spLocks noChangeArrowheads="1"/>
          </p:cNvSpPr>
          <p:nvPr/>
        </p:nvSpPr>
        <p:spPr bwMode="auto">
          <a:xfrm>
            <a:off x="24495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0445 UTC</a:t>
            </a:r>
          </a:p>
        </p:txBody>
      </p:sp>
      <p:pic>
        <p:nvPicPr>
          <p:cNvPr id="12294" name="Picture 6">
            <a:extLst>
              <a:ext uri="{FF2B5EF4-FFF2-40B4-BE49-F238E27FC236}">
                <a16:creationId xmlns:a16="http://schemas.microsoft.com/office/drawing/2014/main" id="{086ACBBE-2919-0E8E-D31D-B2B4E19EE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5" name="Text Box 7">
            <a:extLst>
              <a:ext uri="{FF2B5EF4-FFF2-40B4-BE49-F238E27FC236}">
                <a16:creationId xmlns:a16="http://schemas.microsoft.com/office/drawing/2014/main" id="{76D8C160-7870-04FE-EB9A-AFB8865E7BF7}"/>
              </a:ext>
            </a:extLst>
          </p:cNvPr>
          <p:cNvSpPr txBox="1">
            <a:spLocks noChangeArrowheads="1"/>
          </p:cNvSpPr>
          <p:nvPr/>
        </p:nvSpPr>
        <p:spPr bwMode="auto">
          <a:xfrm>
            <a:off x="47355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0615 UTC</a:t>
            </a:r>
          </a:p>
        </p:txBody>
      </p:sp>
      <p:pic>
        <p:nvPicPr>
          <p:cNvPr id="12296" name="Picture 8">
            <a:extLst>
              <a:ext uri="{FF2B5EF4-FFF2-40B4-BE49-F238E27FC236}">
                <a16:creationId xmlns:a16="http://schemas.microsoft.com/office/drawing/2014/main" id="{BC59631D-8C73-F779-BAC7-0C0A10BD6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3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7" name="Text Box 9">
            <a:extLst>
              <a:ext uri="{FF2B5EF4-FFF2-40B4-BE49-F238E27FC236}">
                <a16:creationId xmlns:a16="http://schemas.microsoft.com/office/drawing/2014/main" id="{6DAAAE6C-D395-7908-A15C-B408BE978940}"/>
              </a:ext>
            </a:extLst>
          </p:cNvPr>
          <p:cNvSpPr txBox="1">
            <a:spLocks noChangeArrowheads="1"/>
          </p:cNvSpPr>
          <p:nvPr/>
        </p:nvSpPr>
        <p:spPr bwMode="auto">
          <a:xfrm>
            <a:off x="69834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0755 UTC</a:t>
            </a:r>
          </a:p>
        </p:txBody>
      </p:sp>
      <p:pic>
        <p:nvPicPr>
          <p:cNvPr id="12298" name="Picture 10">
            <a:extLst>
              <a:ext uri="{FF2B5EF4-FFF2-40B4-BE49-F238E27FC236}">
                <a16:creationId xmlns:a16="http://schemas.microsoft.com/office/drawing/2014/main" id="{AA241E96-EAB6-185C-9133-499FE62F0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713" y="4354513"/>
            <a:ext cx="2119312" cy="1589087"/>
          </a:xfrm>
          <a:prstGeom prst="rect">
            <a:avLst/>
          </a:prstGeom>
          <a:noFill/>
          <a:extLst>
            <a:ext uri="{909E8E84-426E-40DD-AFC4-6F175D3DCCD1}">
              <a14:hiddenFill xmlns:a14="http://schemas.microsoft.com/office/drawing/2010/main">
                <a:solidFill>
                  <a:srgbClr val="FFFFFF"/>
                </a:solidFill>
              </a14:hiddenFill>
            </a:ext>
          </a:extLst>
        </p:spPr>
      </p:pic>
      <p:sp>
        <p:nvSpPr>
          <p:cNvPr id="12299" name="Text Box 11">
            <a:extLst>
              <a:ext uri="{FF2B5EF4-FFF2-40B4-BE49-F238E27FC236}">
                <a16:creationId xmlns:a16="http://schemas.microsoft.com/office/drawing/2014/main" id="{C681D122-4454-DB35-511A-0DF2682F4807}"/>
              </a:ext>
            </a:extLst>
          </p:cNvPr>
          <p:cNvSpPr txBox="1">
            <a:spLocks noChangeArrowheads="1"/>
          </p:cNvSpPr>
          <p:nvPr/>
        </p:nvSpPr>
        <p:spPr bwMode="auto">
          <a:xfrm>
            <a:off x="3316288" y="56499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0530 UTC</a:t>
            </a:r>
          </a:p>
        </p:txBody>
      </p:sp>
      <p:pic>
        <p:nvPicPr>
          <p:cNvPr id="12300" name="Picture 12">
            <a:extLst>
              <a:ext uri="{FF2B5EF4-FFF2-40B4-BE49-F238E27FC236}">
                <a16:creationId xmlns:a16="http://schemas.microsoft.com/office/drawing/2014/main" id="{FA548E27-7947-5348-76FD-3A70B6253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4713" y="4354513"/>
            <a:ext cx="2117725" cy="1589087"/>
          </a:xfrm>
          <a:prstGeom prst="rect">
            <a:avLst/>
          </a:prstGeom>
          <a:noFill/>
          <a:extLst>
            <a:ext uri="{909E8E84-426E-40DD-AFC4-6F175D3DCCD1}">
              <a14:hiddenFill xmlns:a14="http://schemas.microsoft.com/office/drawing/2010/main">
                <a:solidFill>
                  <a:srgbClr val="FFFFFF"/>
                </a:solidFill>
              </a14:hiddenFill>
            </a:ext>
          </a:extLst>
        </p:spPr>
      </p:pic>
      <p:sp>
        <p:nvSpPr>
          <p:cNvPr id="12301" name="Text Box 13">
            <a:extLst>
              <a:ext uri="{FF2B5EF4-FFF2-40B4-BE49-F238E27FC236}">
                <a16:creationId xmlns:a16="http://schemas.microsoft.com/office/drawing/2014/main" id="{99DFDD78-51DB-B394-29C6-DC62B383DFA1}"/>
              </a:ext>
            </a:extLst>
          </p:cNvPr>
          <p:cNvSpPr txBox="1">
            <a:spLocks noChangeArrowheads="1"/>
          </p:cNvSpPr>
          <p:nvPr/>
        </p:nvSpPr>
        <p:spPr bwMode="auto">
          <a:xfrm>
            <a:off x="5992813" y="56499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0710 UTC</a:t>
            </a:r>
          </a:p>
        </p:txBody>
      </p:sp>
      <p:sp>
        <p:nvSpPr>
          <p:cNvPr id="12302" name="Text Box 14">
            <a:extLst>
              <a:ext uri="{FF2B5EF4-FFF2-40B4-BE49-F238E27FC236}">
                <a16:creationId xmlns:a16="http://schemas.microsoft.com/office/drawing/2014/main" id="{BAE3E782-128A-0186-C14F-6FBB9874A072}"/>
              </a:ext>
            </a:extLst>
          </p:cNvPr>
          <p:cNvSpPr txBox="1">
            <a:spLocks noChangeArrowheads="1"/>
          </p:cNvSpPr>
          <p:nvPr/>
        </p:nvSpPr>
        <p:spPr bwMode="auto">
          <a:xfrm>
            <a:off x="163513" y="2603500"/>
            <a:ext cx="2362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Moderate resolution Imaging Spectroradiometer (MODIS) channel 34 (longwave infrared) imagery from sequential overpasses near the north pole (~100 minute time gaps):</a:t>
            </a:r>
          </a:p>
        </p:txBody>
      </p:sp>
      <p:sp>
        <p:nvSpPr>
          <p:cNvPr id="12303" name="Text Box 15">
            <a:extLst>
              <a:ext uri="{FF2B5EF4-FFF2-40B4-BE49-F238E27FC236}">
                <a16:creationId xmlns:a16="http://schemas.microsoft.com/office/drawing/2014/main" id="{992CD101-3750-51FF-860B-E3B1D6C4E069}"/>
              </a:ext>
            </a:extLst>
          </p:cNvPr>
          <p:cNvSpPr txBox="1">
            <a:spLocks noChangeArrowheads="1"/>
          </p:cNvSpPr>
          <p:nvPr/>
        </p:nvSpPr>
        <p:spPr bwMode="auto">
          <a:xfrm>
            <a:off x="808831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4" name="Text Box 16">
            <a:extLst>
              <a:ext uri="{FF2B5EF4-FFF2-40B4-BE49-F238E27FC236}">
                <a16:creationId xmlns:a16="http://schemas.microsoft.com/office/drawing/2014/main" id="{4A08025F-071D-EA18-D34A-F273732B2410}"/>
              </a:ext>
            </a:extLst>
          </p:cNvPr>
          <p:cNvSpPr txBox="1">
            <a:spLocks noChangeArrowheads="1"/>
          </p:cNvSpPr>
          <p:nvPr/>
        </p:nvSpPr>
        <p:spPr bwMode="auto">
          <a:xfrm>
            <a:off x="547846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5" name="Text Box 17">
            <a:extLst>
              <a:ext uri="{FF2B5EF4-FFF2-40B4-BE49-F238E27FC236}">
                <a16:creationId xmlns:a16="http://schemas.microsoft.com/office/drawing/2014/main" id="{8AB9A846-9B6C-9D1A-90D2-3EE13939B05F}"/>
              </a:ext>
            </a:extLst>
          </p:cNvPr>
          <p:cNvSpPr txBox="1">
            <a:spLocks noChangeArrowheads="1"/>
          </p:cNvSpPr>
          <p:nvPr/>
        </p:nvSpPr>
        <p:spPr bwMode="auto">
          <a:xfrm>
            <a:off x="283051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6" name="Text Box 18">
            <a:extLst>
              <a:ext uri="{FF2B5EF4-FFF2-40B4-BE49-F238E27FC236}">
                <a16:creationId xmlns:a16="http://schemas.microsoft.com/office/drawing/2014/main" id="{8442E65C-3914-7D7C-D3C7-BD0934E2FE08}"/>
              </a:ext>
            </a:extLst>
          </p:cNvPr>
          <p:cNvSpPr txBox="1">
            <a:spLocks noChangeArrowheads="1"/>
          </p:cNvSpPr>
          <p:nvPr/>
        </p:nvSpPr>
        <p:spPr bwMode="auto">
          <a:xfrm>
            <a:off x="620713" y="4751388"/>
            <a:ext cx="2362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Synthetic ABI imagery at 5-minute resolution created by morphing the “real” images directly before and after:</a:t>
            </a:r>
          </a:p>
        </p:txBody>
      </p:sp>
      <p:sp>
        <p:nvSpPr>
          <p:cNvPr id="12307" name="Line 19">
            <a:extLst>
              <a:ext uri="{FF2B5EF4-FFF2-40B4-BE49-F238E27FC236}">
                <a16:creationId xmlns:a16="http://schemas.microsoft.com/office/drawing/2014/main" id="{62877416-4D52-8D0D-7FE8-A1BFC0BF41C9}"/>
              </a:ext>
            </a:extLst>
          </p:cNvPr>
          <p:cNvSpPr>
            <a:spLocks noChangeShapeType="1"/>
          </p:cNvSpPr>
          <p:nvPr/>
        </p:nvSpPr>
        <p:spPr bwMode="auto">
          <a:xfrm>
            <a:off x="3668713" y="3992563"/>
            <a:ext cx="373062"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08" name="Line 20">
            <a:extLst>
              <a:ext uri="{FF2B5EF4-FFF2-40B4-BE49-F238E27FC236}">
                <a16:creationId xmlns:a16="http://schemas.microsoft.com/office/drawing/2014/main" id="{D1D89A0E-048B-7CF1-7BBC-D7C8F385EE29}"/>
              </a:ext>
            </a:extLst>
          </p:cNvPr>
          <p:cNvSpPr>
            <a:spLocks noChangeShapeType="1"/>
          </p:cNvSpPr>
          <p:nvPr/>
        </p:nvSpPr>
        <p:spPr bwMode="auto">
          <a:xfrm>
            <a:off x="6030913" y="3992563"/>
            <a:ext cx="373062"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09" name="Line 21">
            <a:extLst>
              <a:ext uri="{FF2B5EF4-FFF2-40B4-BE49-F238E27FC236}">
                <a16:creationId xmlns:a16="http://schemas.microsoft.com/office/drawing/2014/main" id="{F4CCE5CA-2F7D-1F48-9748-9009AEB44CD8}"/>
              </a:ext>
            </a:extLst>
          </p:cNvPr>
          <p:cNvSpPr>
            <a:spLocks noChangeShapeType="1"/>
          </p:cNvSpPr>
          <p:nvPr/>
        </p:nvSpPr>
        <p:spPr bwMode="auto">
          <a:xfrm flipH="1">
            <a:off x="7402513" y="3992563"/>
            <a:ext cx="382587"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0" name="Line 22">
            <a:extLst>
              <a:ext uri="{FF2B5EF4-FFF2-40B4-BE49-F238E27FC236}">
                <a16:creationId xmlns:a16="http://schemas.microsoft.com/office/drawing/2014/main" id="{1A354FB2-A443-B9EE-D45B-409267F97CCB}"/>
              </a:ext>
            </a:extLst>
          </p:cNvPr>
          <p:cNvSpPr>
            <a:spLocks noChangeShapeType="1"/>
          </p:cNvSpPr>
          <p:nvPr/>
        </p:nvSpPr>
        <p:spPr bwMode="auto">
          <a:xfrm flipH="1">
            <a:off x="4887913" y="3992563"/>
            <a:ext cx="382587"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1" name="Line 23">
            <a:extLst>
              <a:ext uri="{FF2B5EF4-FFF2-40B4-BE49-F238E27FC236}">
                <a16:creationId xmlns:a16="http://schemas.microsoft.com/office/drawing/2014/main" id="{B816890D-6B92-C2D9-534F-6762DA533910}"/>
              </a:ext>
            </a:extLst>
          </p:cNvPr>
          <p:cNvSpPr>
            <a:spLocks noChangeShapeType="1"/>
          </p:cNvSpPr>
          <p:nvPr/>
        </p:nvSpPr>
        <p:spPr bwMode="auto">
          <a:xfrm flipH="1">
            <a:off x="2439988" y="4079875"/>
            <a:ext cx="695325" cy="0"/>
          </a:xfrm>
          <a:prstGeom prst="line">
            <a:avLst/>
          </a:prstGeom>
          <a:noFill/>
          <a:ln w="38100">
            <a:solidFill>
              <a:srgbClr val="FFFFFF"/>
            </a:solidFill>
            <a:round/>
            <a:headEnd type="stealth" w="med" len="sm"/>
            <a:tailEnd type="stealth"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2" name="Text Box 24">
            <a:extLst>
              <a:ext uri="{FF2B5EF4-FFF2-40B4-BE49-F238E27FC236}">
                <a16:creationId xmlns:a16="http://schemas.microsoft.com/office/drawing/2014/main" id="{C6602EEC-D94D-01C4-D518-2DD198781F0C}"/>
              </a:ext>
            </a:extLst>
          </p:cNvPr>
          <p:cNvSpPr txBox="1">
            <a:spLocks noChangeArrowheads="1"/>
          </p:cNvSpPr>
          <p:nvPr/>
        </p:nvSpPr>
        <p:spPr bwMode="auto">
          <a:xfrm>
            <a:off x="2392363" y="4103688"/>
            <a:ext cx="822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100 km</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